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660" autoAdjust="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5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374BD-6F87-4212-9005-98E4B4BF6FE6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1369A-6534-4F70-96CF-2001560538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369A-6534-4F70-96CF-20015605389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18D6E9F-CEED-412E-95A7-BB64F83BF2C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3D6811-0810-4764-A96E-CC6ECA1A66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2714620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Развитие эмоциональной сферы детей </a:t>
            </a:r>
            <a:r>
              <a:rPr lang="ru-RU" b="1" dirty="0" smtClean="0"/>
              <a:t>по</a:t>
            </a:r>
            <a:r>
              <a:rPr lang="en-US" b="1" dirty="0" smtClean="0"/>
              <a:t> </a:t>
            </a:r>
            <a:r>
              <a:rPr lang="ru-RU" b="1" dirty="0" smtClean="0"/>
              <a:t>средствам </a:t>
            </a:r>
            <a:r>
              <a:rPr lang="ru-RU" b="1" dirty="0"/>
              <a:t>театрализованных игр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643446"/>
            <a:ext cx="7406640" cy="1752600"/>
          </a:xfrm>
        </p:spPr>
        <p:txBody>
          <a:bodyPr/>
          <a:lstStyle/>
          <a:p>
            <a:r>
              <a:rPr lang="ru-RU" dirty="0" smtClean="0"/>
              <a:t>Подготовила: воспитатель </a:t>
            </a:r>
          </a:p>
          <a:p>
            <a:r>
              <a:rPr lang="ru-RU" dirty="0" smtClean="0"/>
              <a:t>Калинина Жанна Александровна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Основные принципы организации </a:t>
            </a:r>
            <a:r>
              <a:rPr lang="ru-RU" sz="3100" b="1" dirty="0" smtClean="0"/>
              <a:t>театрально-игровой деятельности</a:t>
            </a:r>
            <a:r>
              <a:rPr lang="ru-RU" sz="31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214422"/>
            <a:ext cx="3929090" cy="3500462"/>
          </a:xfrm>
        </p:spPr>
        <p:txBody>
          <a:bodyPr>
            <a:normAutofit/>
          </a:bodyPr>
          <a:lstStyle/>
          <a:p>
            <a:r>
              <a:rPr lang="ru-RU" dirty="0" smtClean="0"/>
              <a:t>Принцип поддержания игровой </a:t>
            </a:r>
            <a:r>
              <a:rPr lang="ru-RU" b="1" dirty="0" smtClean="0"/>
              <a:t>атмосферы</a:t>
            </a:r>
            <a:endParaRPr lang="ru-RU" dirty="0"/>
          </a:p>
        </p:txBody>
      </p:sp>
      <p:pic>
        <p:nvPicPr>
          <p:cNvPr id="60418" name="Picture 2" descr="C:\Users\1\Downloads\IMG_20181213_1545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3268271" cy="435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Основные принципы организации </a:t>
            </a:r>
            <a:r>
              <a:rPr lang="ru-RU" sz="3100" b="1" dirty="0" smtClean="0"/>
              <a:t>театрально-игровой деятельности</a:t>
            </a:r>
            <a:r>
              <a:rPr lang="ru-RU" sz="31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214422"/>
            <a:ext cx="3929090" cy="3500462"/>
          </a:xfrm>
        </p:spPr>
        <p:txBody>
          <a:bodyPr>
            <a:normAutofit/>
          </a:bodyPr>
          <a:lstStyle/>
          <a:p>
            <a:r>
              <a:rPr lang="ru-RU" dirty="0" smtClean="0"/>
              <a:t>Принцип взаимосвязи игровой и неигровой </a:t>
            </a:r>
            <a:r>
              <a:rPr lang="ru-RU" b="1" dirty="0" smtClean="0"/>
              <a:t>деятельности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42" name="Picture 2" descr="C:\Users\1\Downloads\IMG_20181213_1625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3429006" cy="4572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2852"/>
            <a:ext cx="7786742" cy="321471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 целью организации </a:t>
            </a:r>
            <a:r>
              <a:rPr lang="ru-RU" b="1" dirty="0" smtClean="0"/>
              <a:t>театральной деятельности</a:t>
            </a:r>
            <a:r>
              <a:rPr lang="ru-RU" dirty="0" smtClean="0"/>
              <a:t> можно использовать как прямые приемы (объяснение, вопрос, образец, указание, так и косвенные </a:t>
            </a:r>
            <a:r>
              <a:rPr lang="ru-RU" i="1" dirty="0" smtClean="0"/>
              <a:t>(подсказка, совет, реплика, напоминание)</a:t>
            </a:r>
            <a:r>
              <a:rPr lang="ru-RU" dirty="0" smtClean="0"/>
              <a:t>. Словесные приемы сочетаются с наглядными.</a:t>
            </a:r>
          </a:p>
          <a:p>
            <a:endParaRPr lang="ru-RU" dirty="0"/>
          </a:p>
        </p:txBody>
      </p:sp>
      <p:pic>
        <p:nvPicPr>
          <p:cNvPr id="62466" name="Picture 2" descr="https://cloclo-stock4.datacloudmail.ru/stock/thumb/xw1/jWdVheFTT4wTPNP9no4XhvBvzxkj1ZAay2tVaK3T5KRwkS4ms2g1.jpg?x-email=zhanna.kalinina.2013%40mail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143248"/>
            <a:ext cx="2625347" cy="3500462"/>
          </a:xfrm>
          <a:prstGeom prst="rect">
            <a:avLst/>
          </a:prstGeom>
          <a:noFill/>
        </p:spPr>
      </p:pic>
      <p:pic>
        <p:nvPicPr>
          <p:cNvPr id="62469" name="Picture 5" descr="C:\Users\1\Downloads\IMG_20180704_1042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97336">
            <a:off x="2214546" y="3571876"/>
            <a:ext cx="2196719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14290"/>
            <a:ext cx="4214842" cy="64294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Для поддержания интереса к игре используются игровые </a:t>
            </a:r>
            <a:r>
              <a:rPr lang="ru-RU" u="sng" dirty="0" smtClean="0"/>
              <a:t>приемы</a:t>
            </a:r>
            <a:r>
              <a:rPr lang="ru-RU" dirty="0" smtClean="0"/>
              <a:t>: внезапное появление </a:t>
            </a:r>
            <a:r>
              <a:rPr lang="ru-RU" b="1" dirty="0" smtClean="0"/>
              <a:t>театральной </a:t>
            </a:r>
            <a:r>
              <a:rPr lang="ru-RU" dirty="0" smtClean="0"/>
              <a:t>куклы или педагога в костюме какого-либо героя с предложением поиграть; игровые действия с пальчиковыми куклами; пересказ произведения с помощью куклы; принятие воспитателем игровой роли на себя; игровые упражнения; беседы о посещении </a:t>
            </a:r>
            <a:r>
              <a:rPr lang="ru-RU" b="1" dirty="0" smtClean="0"/>
              <a:t>театра</a:t>
            </a:r>
            <a:r>
              <a:rPr lang="ru-RU" dirty="0" smtClean="0"/>
              <a:t> с показом действий актёра.</a:t>
            </a:r>
          </a:p>
          <a:p>
            <a:endParaRPr lang="ru-RU" dirty="0"/>
          </a:p>
        </p:txBody>
      </p:sp>
      <p:pic>
        <p:nvPicPr>
          <p:cNvPr id="5" name="Picture 2" descr="C:\Users\1\Downloads\IMG_20181206_092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428604"/>
            <a:ext cx="3268271" cy="435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57166"/>
            <a:ext cx="4357718" cy="603411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С целью поддержания игровой </a:t>
            </a:r>
            <a:r>
              <a:rPr lang="ru-RU" b="1" dirty="0" smtClean="0"/>
              <a:t>атмосферы используются приёмы</a:t>
            </a:r>
            <a:r>
              <a:rPr lang="ru-RU" dirty="0" smtClean="0"/>
              <a:t>: внесение новой игрушки, декораций; доброжелательная реплика, совет; обогащение репертуара; анализ игровых действий с детьми; строительство декораций из крупного строительного материала.</a:t>
            </a:r>
          </a:p>
          <a:p>
            <a:endParaRPr lang="ru-RU" dirty="0"/>
          </a:p>
        </p:txBody>
      </p:sp>
      <p:pic>
        <p:nvPicPr>
          <p:cNvPr id="5" name="Picture 2" descr="C:\Users\1\Downloads\IMG_20181130_0945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3429024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749808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В </a:t>
            </a:r>
            <a:r>
              <a:rPr lang="ru-RU" sz="2800" b="1" dirty="0" smtClean="0"/>
              <a:t>театрализованных играх дошкольников</a:t>
            </a:r>
            <a:r>
              <a:rPr lang="ru-RU" sz="2800" dirty="0" smtClean="0"/>
              <a:t> можно выделить два стиля </a:t>
            </a:r>
            <a:r>
              <a:rPr lang="ru-RU" sz="2800" u="sng" dirty="0" smtClean="0"/>
              <a:t>игры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28736"/>
            <a:ext cx="4643470" cy="514353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Актерский стиль </a:t>
            </a:r>
            <a:r>
              <a:rPr lang="ru-RU" dirty="0" smtClean="0"/>
              <a:t>– это когда ребенок разыгрывает роль одного персонажа, используя свои средства выразительности – интонацию, мимику, пантомимику. Ребенок использует различные атрибуты, которые символизируют типичные свойства персонажа, его признаки.</a:t>
            </a:r>
          </a:p>
          <a:p>
            <a:endParaRPr lang="ru-RU" dirty="0"/>
          </a:p>
        </p:txBody>
      </p:sp>
      <p:pic>
        <p:nvPicPr>
          <p:cNvPr id="66562" name="Picture 2" descr="C:\Users\1\Downloads\IMG_20181213_162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928934"/>
            <a:ext cx="2732486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85728"/>
            <a:ext cx="4004498" cy="657227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Режиссерский стиль игры – это когда ребенок </a:t>
            </a:r>
            <a:r>
              <a:rPr lang="ru-RU" dirty="0" smtClean="0"/>
              <a:t>оперирует предметами и игрушками, действует за всех персонажей, проговаривая реплики всех действующих лиц, и оценивает происходящее с точки зрения каждого героя, то речь идет о</a:t>
            </a:r>
          </a:p>
          <a:p>
            <a:endParaRPr lang="ru-RU" dirty="0"/>
          </a:p>
        </p:txBody>
      </p:sp>
      <p:pic>
        <p:nvPicPr>
          <p:cNvPr id="4" name="Picture 2" descr="C:\Users\1\Downloads\IMG_20181213_163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00108"/>
            <a:ext cx="3714776" cy="4953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Классификация </a:t>
            </a:r>
            <a:r>
              <a:rPr lang="ru-RU" b="1" dirty="0" smtClean="0"/>
              <a:t>театрализованных игр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3064954" cy="4800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Игры и упражнения на подражание</a:t>
            </a:r>
          </a:p>
          <a:p>
            <a:r>
              <a:rPr lang="ru-RU" dirty="0" smtClean="0"/>
              <a:t>Игры-драматизации</a:t>
            </a:r>
          </a:p>
          <a:p>
            <a:r>
              <a:rPr lang="ru-RU" dirty="0" smtClean="0"/>
              <a:t>Игры-инсценировки</a:t>
            </a:r>
          </a:p>
          <a:p>
            <a:r>
              <a:rPr lang="ru-RU" dirty="0" smtClean="0"/>
              <a:t>Игры-импровизации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7586" name="Picture 2" descr="C:\Users\1\Downloads\IMG_20181214_102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142984"/>
            <a:ext cx="3964791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719274" cy="59626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Как мы видим, что </a:t>
            </a:r>
            <a:r>
              <a:rPr lang="ru-RU" b="1" dirty="0" smtClean="0"/>
              <a:t>театрализованная деятельность</a:t>
            </a:r>
            <a:r>
              <a:rPr lang="ru-RU" dirty="0" smtClean="0"/>
              <a:t> обладает огромным потенциалом для </a:t>
            </a:r>
            <a:r>
              <a:rPr lang="ru-RU" b="1" dirty="0" smtClean="0"/>
              <a:t>развития эмоциональной сферы дошкольника</a:t>
            </a:r>
            <a:r>
              <a:rPr lang="ru-RU" dirty="0" smtClean="0"/>
              <a:t>, его интеллектуального уровня, коммуникативных навыков, личности в целом. Знание особенностей ее организации в </a:t>
            </a:r>
            <a:r>
              <a:rPr lang="ru-RU" b="1" dirty="0" smtClean="0"/>
              <a:t>дошкольном</a:t>
            </a:r>
            <a:r>
              <a:rPr lang="ru-RU" dirty="0" smtClean="0"/>
              <a:t> учреждении и систематическое ее использование как в процессе специально проводимых занятий, так и в свободной </a:t>
            </a:r>
            <a:r>
              <a:rPr lang="ru-RU" b="1" dirty="0" smtClean="0"/>
              <a:t>деятельности позволяет развивать личность</a:t>
            </a:r>
            <a:r>
              <a:rPr lang="ru-RU" dirty="0" smtClean="0"/>
              <a:t>, способную к восприятию и пониманию состояния и </a:t>
            </a:r>
            <a:r>
              <a:rPr lang="ru-RU" b="1" dirty="0" smtClean="0"/>
              <a:t>эмоций</a:t>
            </a:r>
            <a:r>
              <a:rPr lang="ru-RU" dirty="0" smtClean="0"/>
              <a:t> окружающих и своих собственных, дает возможность ребенку успешно адаптироваться в современном мире.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736"/>
            <a:ext cx="7643866" cy="2428884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/>
              <a:t>Спасибо за внимание!</a:t>
            </a:r>
            <a:endParaRPr lang="ru-RU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428604"/>
            <a:ext cx="7790712" cy="58197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Огромную, ни с чем несравнимую радость доставляет детям </a:t>
            </a:r>
            <a:r>
              <a:rPr lang="ru-RU" b="1" dirty="0" smtClean="0"/>
              <a:t>театр</a:t>
            </a:r>
            <a:r>
              <a:rPr lang="ru-RU" dirty="0" smtClean="0"/>
              <a:t>, праздничное и радостное представление. </a:t>
            </a:r>
            <a:r>
              <a:rPr lang="ru-RU" b="1" dirty="0" smtClean="0"/>
              <a:t>Дошкольники</a:t>
            </a:r>
            <a:r>
              <a:rPr lang="ru-RU" dirty="0" smtClean="0"/>
              <a:t> очень впечатлительны, они особенно поддаются </a:t>
            </a:r>
            <a:r>
              <a:rPr lang="ru-RU" b="1" dirty="0" smtClean="0"/>
              <a:t>эмоциональному воздействию</a:t>
            </a:r>
            <a:r>
              <a:rPr lang="ru-RU" dirty="0" smtClean="0"/>
              <a:t>. В силу особенности мышления детей </a:t>
            </a:r>
            <a:r>
              <a:rPr lang="ru-RU" b="1" dirty="0" smtClean="0"/>
              <a:t>театрализация</a:t>
            </a:r>
            <a:r>
              <a:rPr lang="ru-RU" dirty="0" smtClean="0"/>
              <a:t> художественных произведений помогает им ярче и правильнее воспринимать содержание этих произведений. Однако, им интересен не только просмотр спектакля в настоящем </a:t>
            </a:r>
            <a:r>
              <a:rPr lang="ru-RU" b="1" dirty="0" smtClean="0"/>
              <a:t>театре</a:t>
            </a:r>
            <a:r>
              <a:rPr lang="ru-RU" dirty="0" smtClean="0"/>
              <a:t>, но и </a:t>
            </a:r>
            <a:r>
              <a:rPr lang="ru-RU" b="1" dirty="0" smtClean="0"/>
              <a:t>деятельное</a:t>
            </a:r>
            <a:r>
              <a:rPr lang="ru-RU" dirty="0" smtClean="0"/>
              <a:t> участие в своих собственных </a:t>
            </a:r>
            <a:r>
              <a:rPr lang="ru-RU" u="sng" dirty="0" smtClean="0"/>
              <a:t>представлениях</a:t>
            </a:r>
            <a:r>
              <a:rPr lang="ru-RU" dirty="0" smtClean="0"/>
              <a:t>: подготовка декораций, кукол, создание и обсуждение сценариев.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428604"/>
            <a:ext cx="7719274" cy="581979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Воспитательные возможности </a:t>
            </a:r>
            <a:r>
              <a:rPr lang="ru-RU" b="1" dirty="0" smtClean="0"/>
              <a:t>театрализованной деятельности огромны</a:t>
            </a:r>
            <a:r>
              <a:rPr lang="ru-RU" dirty="0" smtClean="0"/>
              <a:t>: ее тематика не ограничена и может удовлетворить любые интересы и желания ребенка. Участвуя в ней, дети знакомятся с окружающим миром во всем его многообразии – через образы, краски, звуки, музыку, а умело поставленные воспитателем вопросы побуждают думать, анализировать, делать выводы и обобщения. В процессе работы над выразительностью реплик персонажей, собственных высказываний активизируется словарь ребенка, совершенствуется звуковая культура речи. Исполняемая роль, особенно диалог с другим персонажем, ставит маленького актера перед необходимостью ясно, четко, понятно изъясняться.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428604"/>
            <a:ext cx="7862150" cy="58197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 </a:t>
            </a:r>
            <a:r>
              <a:rPr lang="ru-RU" b="1" dirty="0" smtClean="0"/>
              <a:t>дошкольном</a:t>
            </a:r>
            <a:r>
              <a:rPr lang="ru-RU" dirty="0" smtClean="0"/>
              <a:t> детстве ведущим видом </a:t>
            </a:r>
            <a:r>
              <a:rPr lang="ru-RU" b="1" dirty="0" smtClean="0"/>
              <a:t>деятельности </a:t>
            </a:r>
            <a:r>
              <a:rPr lang="ru-RU" dirty="0" smtClean="0"/>
              <a:t>ребенка является игра. </a:t>
            </a:r>
            <a:r>
              <a:rPr lang="ru-RU" b="1" dirty="0" smtClean="0"/>
              <a:t>Театральную деятельность в дошкольном детстве называют театрально-игровой</a:t>
            </a:r>
            <a:r>
              <a:rPr lang="ru-RU" dirty="0" smtClean="0"/>
              <a:t>. </a:t>
            </a:r>
            <a:r>
              <a:rPr lang="ru-RU" b="1" dirty="0" smtClean="0"/>
              <a:t>Театрально-игровая деятельность – творческий вид деятельности</a:t>
            </a:r>
            <a:r>
              <a:rPr lang="ru-RU" dirty="0" smtClean="0"/>
              <a:t>, направленный на воссоздание и освоение общественного опыта с помощью обыгрывания сюжета (литературного произведения или фантастических ситуаций, фрагментов детской жизни, требующей достижения цели, нахождения </a:t>
            </a:r>
            <a:r>
              <a:rPr lang="ru-RU" b="1" dirty="0" smtClean="0"/>
              <a:t>средств</a:t>
            </a:r>
            <a:r>
              <a:rPr lang="ru-RU" dirty="0" smtClean="0"/>
              <a:t>, согласования действий с партнёрами, самоограничения во имя достижения успеха, установления доброжелательных отношений).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504960" cy="1511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Функции </a:t>
            </a:r>
            <a:r>
              <a:rPr lang="ru-RU" b="1" dirty="0" smtClean="0"/>
              <a:t>театрально-игровой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500174"/>
            <a:ext cx="4071966" cy="51435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1)Эстетическая функция. </a:t>
            </a:r>
          </a:p>
          <a:p>
            <a:r>
              <a:rPr lang="ru-RU" dirty="0" smtClean="0"/>
              <a:t>2) Развлекательная функция и возможности.</a:t>
            </a:r>
          </a:p>
          <a:p>
            <a:r>
              <a:rPr lang="ru-RU" dirty="0" smtClean="0"/>
              <a:t>3) Коммуникативная функция</a:t>
            </a:r>
          </a:p>
          <a:p>
            <a:r>
              <a:rPr lang="ru-RU" dirty="0" smtClean="0"/>
              <a:t>4) Социальная функция. </a:t>
            </a:r>
          </a:p>
          <a:p>
            <a:r>
              <a:rPr lang="ru-RU" dirty="0" smtClean="0"/>
              <a:t>5) Коррекционно-развивающая функция. </a:t>
            </a:r>
          </a:p>
          <a:p>
            <a:r>
              <a:rPr lang="ru-RU" dirty="0" smtClean="0"/>
              <a:t>6) Психотерапевтическая функция. </a:t>
            </a:r>
          </a:p>
          <a:p>
            <a:r>
              <a:rPr lang="ru-RU" dirty="0" smtClean="0"/>
              <a:t>7) Воспитательная функция. </a:t>
            </a:r>
          </a:p>
          <a:p>
            <a:r>
              <a:rPr lang="ru-RU" dirty="0" smtClean="0"/>
              <a:t>8) Обучающая функция. </a:t>
            </a:r>
          </a:p>
          <a:p>
            <a:endParaRPr lang="ru-RU" dirty="0"/>
          </a:p>
        </p:txBody>
      </p:sp>
      <p:pic>
        <p:nvPicPr>
          <p:cNvPr id="55298" name="Picture 2" descr="C:\Users\1\Downloads\IMG_20181214_102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285860"/>
            <a:ext cx="3429024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214290"/>
            <a:ext cx="4572000" cy="628654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театрально-игровая деятельность</a:t>
            </a:r>
            <a:r>
              <a:rPr lang="ru-RU" dirty="0" smtClean="0"/>
              <a:t> являет</a:t>
            </a:r>
            <a:r>
              <a:rPr lang="en-US" dirty="0" smtClean="0"/>
              <a:t>c</a:t>
            </a:r>
            <a:r>
              <a:rPr lang="ru-RU" dirty="0" smtClean="0"/>
              <a:t>я</a:t>
            </a:r>
            <a:r>
              <a:rPr lang="en-US" dirty="0" smtClean="0"/>
              <a:t> </a:t>
            </a:r>
            <a:r>
              <a:rPr lang="ru-RU" dirty="0" smtClean="0"/>
              <a:t>многогранным явлением в жизни ребёнка данного возраста, </a:t>
            </a:r>
            <a:r>
              <a:rPr lang="ru-RU" b="1" dirty="0" smtClean="0"/>
              <a:t>средством</a:t>
            </a:r>
            <a:r>
              <a:rPr lang="ru-RU" dirty="0" smtClean="0"/>
              <a:t> удовлетворения его потребностей,  </a:t>
            </a:r>
            <a:r>
              <a:rPr lang="ru-RU" b="1" dirty="0" smtClean="0"/>
              <a:t>средством </a:t>
            </a:r>
            <a:r>
              <a:rPr lang="ru-RU" dirty="0" smtClean="0"/>
              <a:t>получения знаний и умений, </a:t>
            </a:r>
            <a:r>
              <a:rPr lang="ru-RU" b="1" dirty="0" smtClean="0"/>
              <a:t>средством выражения и развития личности</a:t>
            </a:r>
            <a:r>
              <a:rPr lang="ru-RU" dirty="0" smtClean="0"/>
              <a:t>, </a:t>
            </a:r>
            <a:r>
              <a:rPr lang="ru-RU" b="1" dirty="0" smtClean="0"/>
              <a:t>средством формирования его эмоциональной и чувственной сферы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6322" name="Picture 2" descr="C:\Users\1\Downloads\IMG_20180704_104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20" y="642918"/>
            <a:ext cx="3750495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Основные принципы организации </a:t>
            </a:r>
            <a:r>
              <a:rPr lang="ru-RU" sz="3100" b="1" dirty="0" smtClean="0"/>
              <a:t>театрально-игровой деятельности</a:t>
            </a:r>
            <a:r>
              <a:rPr lang="ru-RU" sz="31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214422"/>
            <a:ext cx="7786742" cy="1214446"/>
          </a:xfrm>
        </p:spPr>
        <p:txBody>
          <a:bodyPr>
            <a:normAutofit/>
          </a:bodyPr>
          <a:lstStyle/>
          <a:p>
            <a:r>
              <a:rPr lang="ru-RU" dirty="0" smtClean="0"/>
              <a:t>Принцип </a:t>
            </a:r>
            <a:r>
              <a:rPr lang="ru-RU" dirty="0" err="1" smtClean="0"/>
              <a:t>эвристичности</a:t>
            </a:r>
            <a:r>
              <a:rPr lang="ru-RU" dirty="0" smtClean="0"/>
              <a:t> </a:t>
            </a:r>
            <a:r>
              <a:rPr lang="ru-RU" i="1" dirty="0" smtClean="0"/>
              <a:t>(исследование, обнаружение чего-то нового)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7347" name="Picture 3" descr="C:\Users\1\Downloads\IMG_20181122_160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303851"/>
            <a:ext cx="6072198" cy="45541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Основные принципы организации </a:t>
            </a:r>
            <a:r>
              <a:rPr lang="ru-RU" sz="3100" b="1" dirty="0" smtClean="0"/>
              <a:t>театрально-игровой деятельности</a:t>
            </a:r>
            <a:r>
              <a:rPr lang="ru-RU" sz="31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71612"/>
            <a:ext cx="4143404" cy="4429156"/>
          </a:xfrm>
        </p:spPr>
        <p:txBody>
          <a:bodyPr>
            <a:normAutofit/>
          </a:bodyPr>
          <a:lstStyle/>
          <a:p>
            <a:r>
              <a:rPr lang="ru-RU" dirty="0" smtClean="0"/>
              <a:t>Принцип единства процессов интеграции и дифференциации совместной </a:t>
            </a:r>
            <a:r>
              <a:rPr lang="ru-RU" b="1" dirty="0" smtClean="0"/>
              <a:t>деятельности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8370" name="Picture 2" descr="C:\Users\1\Downloads\IMG_20181213_1622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928802"/>
            <a:ext cx="3500426" cy="4667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Основные принципы организации </a:t>
            </a:r>
            <a:r>
              <a:rPr lang="ru-RU" sz="3100" b="1" dirty="0" smtClean="0"/>
              <a:t>театрально-игровой деятельности</a:t>
            </a:r>
            <a:r>
              <a:rPr lang="ru-RU" sz="3100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571612"/>
            <a:ext cx="4143404" cy="4429156"/>
          </a:xfrm>
        </p:spPr>
        <p:txBody>
          <a:bodyPr>
            <a:normAutofit/>
          </a:bodyPr>
          <a:lstStyle/>
          <a:p>
            <a:r>
              <a:rPr lang="ru-RU" dirty="0" smtClean="0"/>
              <a:t>Принцип отсутствия принуждения.</a:t>
            </a:r>
            <a:endParaRPr lang="ru-RU" dirty="0"/>
          </a:p>
        </p:txBody>
      </p:sp>
      <p:pic>
        <p:nvPicPr>
          <p:cNvPr id="59395" name="Picture 3" descr="C:\Users\1\Downloads\IMG_20181119_154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142984"/>
            <a:ext cx="4125509" cy="55006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70</TotalTime>
  <Words>317</Words>
  <Application>Microsoft Office PowerPoint</Application>
  <PresentationFormat>Экран (4:3)</PresentationFormat>
  <Paragraphs>40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Развитие эмоциональной сферы детей по средствам театрализованных игр </vt:lpstr>
      <vt:lpstr>Слайд 2</vt:lpstr>
      <vt:lpstr>Слайд 3</vt:lpstr>
      <vt:lpstr>Слайд 4</vt:lpstr>
      <vt:lpstr>Функции театрально-игровой деятельности </vt:lpstr>
      <vt:lpstr>Слайд 6</vt:lpstr>
      <vt:lpstr>Основные принципы организации театрально-игровой деятельности: </vt:lpstr>
      <vt:lpstr>Основные принципы организации театрально-игровой деятельности: </vt:lpstr>
      <vt:lpstr>Основные принципы организации театрально-игровой деятельности: </vt:lpstr>
      <vt:lpstr>Основные принципы организации театрально-игровой деятельности: </vt:lpstr>
      <vt:lpstr>Основные принципы организации театрально-игровой деятельности: </vt:lpstr>
      <vt:lpstr>Слайд 12</vt:lpstr>
      <vt:lpstr>Слайд 13</vt:lpstr>
      <vt:lpstr>Слайд 14</vt:lpstr>
      <vt:lpstr>В театрализованных играх дошкольников можно выделить два стиля игры:</vt:lpstr>
      <vt:lpstr>Слайд 16</vt:lpstr>
      <vt:lpstr>Классификация театрализованных игр </vt:lpstr>
      <vt:lpstr>Слайд 18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эмоциональной сферы детей посредствам театрализованных игр</dc:title>
  <dc:creator>1</dc:creator>
  <cp:lastModifiedBy>1</cp:lastModifiedBy>
  <cp:revision>10</cp:revision>
  <dcterms:created xsi:type="dcterms:W3CDTF">2018-12-16T09:30:54Z</dcterms:created>
  <dcterms:modified xsi:type="dcterms:W3CDTF">2021-10-20T16:20:02Z</dcterms:modified>
</cp:coreProperties>
</file>